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Merriweather Light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Open Sans SemiBold"/>
      <p:regular r:id="rId40"/>
      <p:bold r:id="rId41"/>
      <p:italic r:id="rId42"/>
      <p:boldItalic r:id="rId43"/>
    </p:embeddedFont>
    <p:embeddedFont>
      <p:font typeface="Vidaloka"/>
      <p:regular r:id="rId44"/>
    </p:embeddedFont>
    <p:embeddedFont>
      <p:font typeface="Russo One"/>
      <p:regular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Vidaloka-regular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OpenSans-regular.fntdata"/><Relationship Id="rId45" Type="http://schemas.openxmlformats.org/officeDocument/2006/relationships/font" Target="fonts/RussoOn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MerriweatherLight-bold.fntdata"/><Relationship Id="rId32" Type="http://schemas.openxmlformats.org/officeDocument/2006/relationships/font" Target="fonts/MerriweatherLight-regular.fntdata"/><Relationship Id="rId35" Type="http://schemas.openxmlformats.org/officeDocument/2006/relationships/font" Target="fonts/MerriweatherLight-boldItalic.fntdata"/><Relationship Id="rId34" Type="http://schemas.openxmlformats.org/officeDocument/2006/relationships/font" Target="fonts/MerriweatherLight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aa74817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aa74817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Procedimientos y las reglas de tu juego.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Describe el objetivo del juego, cómo los jugadores pueden y no pueden tratar de lograrlo,y qué pasa cuando lo intentan.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Se tendrá que elegir la tecnología que pueda apoyarla y la estética que la enfatiza y una historia que permita que la mecánica del juego (a veces extraña) tenga sentido para los jugadores.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Contiene: Reglas, Objetivos y Otros elementos formales.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7ea8394b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37ea8394b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Es cómo se ve el juego, sonidos, olores, sabores y sensaciones.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En relación más directa con la experiencia de un jugador.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Se debe elegir una tecnología que no sólo permita que la estética se amplifique y refuerce. Se debe elegir una mecánica que haga que los jugadores se sientan como si estuvieran en el mundo que la estética ha definido.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Se debe elegir una historia con un conjunto de eventos que permitan que la estética surja en el ritmo correcto y tenga el mayor impacto.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7ea8394b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37ea8394b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Es la secuencia de eventos que se desarrolla en el juego.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Puede ser lineal y preescrita, o ramificada y emergente.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Elegir mecánicas que refuercen la historia y que esa historia surja.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Elegir la estética que ayude a reforzar las ideas de su historia.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Elegir la tecnología que mejor se adapte a la historia particular que saldrá del juego.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7ea8394b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7ea8394b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No se refiere exclusivamente a la "alta tecnología", sino a cualquier material e interacción que haga posible su juego: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papel y lápiz, fichas de plástico o láseres de alta potencia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La tecnología que se elija permite hacer ciertas cosas y prohíbe hacer otras cosas.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Es esencialmente el medio en el que tiene lugar la estética, en la que se desarrollarán las mecánicas y a través del cual se contará la historia.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7ea8394b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7ea8394b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aa74817a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aa74817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7ea8394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7ea8394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3aa74817a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3aa74817a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3aa74817a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3aa74817a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aa74817a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aa74817a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7ea8394b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7ea8394b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a9fcc23b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a9fcc23b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a9fcc23b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a9fcc23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aa74817a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aa74817a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7ea8394b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37ea8394b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3a84f417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3a84f417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37ea8394b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37ea8394b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3a8c772f5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3a8c772f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7ea8394b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7ea8394b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7ea8394b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7ea8394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7ea8394b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7ea8394b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7ea8394b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7ea8394b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7ea8394b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37ea8394b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7ea8394b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7ea8394b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7ea8394b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7ea8394b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Procedimientos y las reglas de tu juego.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Describe el objetivo del juego, cómo los jugadores pueden y no pueden tratar de lograrlo,y qué pasa cuando lo intentan.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Se tendrá que elegir la tecnología que pueda apoyarla y la estética que la enfatiza y una historia que permita que la mecánica del juego (a veces extraña) tenga sentido para los jugadores.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Contiene: Reglas, Objetivos y Otros elementos formales.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aa74817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aa74817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Procedimientos y las reglas de tu juego.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Describe el objetivo del juego, cómo los jugadores pueden y no pueden tratar de lograrlo,y qué pasa cuando lo intentan.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F3533"/>
              </a:buClr>
              <a:buSzPts val="900"/>
              <a:buFont typeface="Arial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Se tendrá que elegir la tecnología que pueda apoyarla y la estética que la enfatiza y una historia que permita que la mecánica del juego (a veces extraña) tenga sentido para los jugadores.</a:t>
            </a:r>
            <a:endParaRPr sz="900">
              <a:solidFill>
                <a:srgbClr val="374957"/>
              </a:solidFill>
              <a:highlight>
                <a:srgbClr val="FFFF00"/>
              </a:highlight>
            </a:endParaRPr>
          </a:p>
          <a:p>
            <a:pPr indent="-285750" lvl="0" marL="457200" marR="50800" rtl="0" algn="l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rgbClr val="374957"/>
                </a:solidFill>
                <a:highlight>
                  <a:srgbClr val="FFFF00"/>
                </a:highlight>
              </a:rPr>
              <a:t>Contiene: Reglas, Objetivos y Otros elementos formales.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1039950" y="1142350"/>
            <a:ext cx="7064100" cy="18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Presentación TP3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               </a:t>
            </a:r>
            <a:r>
              <a:rPr lang="en" sz="6000">
                <a:solidFill>
                  <a:srgbClr val="FF9900"/>
                </a:solidFill>
              </a:rPr>
              <a:t>Puerto</a:t>
            </a:r>
            <a:endParaRPr sz="6000">
              <a:solidFill>
                <a:srgbClr val="FF9900"/>
              </a:solidFill>
            </a:endParaRPr>
          </a:p>
        </p:txBody>
      </p:sp>
      <p:sp>
        <p:nvSpPr>
          <p:cNvPr id="246" name="Google Shape;246;p34"/>
          <p:cNvSpPr txBox="1"/>
          <p:nvPr>
            <p:ph idx="1" type="subTitle"/>
          </p:nvPr>
        </p:nvSpPr>
        <p:spPr>
          <a:xfrm>
            <a:off x="51000" y="2947250"/>
            <a:ext cx="39561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Integrantes: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Oller, María Josefina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Escudé, Nicólas Fernando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Buendia, Pablo.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Materia:</a:t>
            </a:r>
            <a:r>
              <a:rPr lang="en" sz="1400"/>
              <a:t> Ingeniería en Videojuegos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Fecha de entrega:</a:t>
            </a:r>
            <a:r>
              <a:rPr lang="en" sz="1400"/>
              <a:t>  30 de junio de 2022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Facultad de Ingeniería 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Universidad Nacional de Mar del Plata</a:t>
            </a:r>
            <a:endParaRPr b="1" i="1" sz="1400"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387" y="2698750"/>
            <a:ext cx="2356763" cy="21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75" y="2089150"/>
            <a:ext cx="6286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6475" y="2089150"/>
            <a:ext cx="5810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6613" y="2079625"/>
            <a:ext cx="5143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250" y="2089150"/>
            <a:ext cx="4286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900" y="2089163"/>
            <a:ext cx="4191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57500" y="2084388"/>
            <a:ext cx="48577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idx="2" type="subTitle"/>
          </p:nvPr>
        </p:nvSpPr>
        <p:spPr>
          <a:xfrm>
            <a:off x="0" y="1017725"/>
            <a:ext cx="36831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Juego de </a:t>
            </a:r>
            <a:r>
              <a:rPr b="1" lang="en" sz="1700" u="sng"/>
              <a:t>escape del lobo</a:t>
            </a:r>
            <a:endParaRPr b="1" sz="17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 </a:t>
            </a:r>
            <a:endParaRPr/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3">
            <a:alphaModFix/>
          </a:blip>
          <a:srcRect b="0" l="8380" r="8810" t="0"/>
          <a:stretch/>
        </p:blipFill>
        <p:spPr>
          <a:xfrm>
            <a:off x="1511525" y="1495525"/>
            <a:ext cx="6588125" cy="317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idx="2" type="subTitle"/>
          </p:nvPr>
        </p:nvSpPr>
        <p:spPr>
          <a:xfrm>
            <a:off x="276850" y="1231225"/>
            <a:ext cx="8305500" cy="29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 una estética </a:t>
            </a:r>
            <a:r>
              <a:rPr b="1" lang="en">
                <a:solidFill>
                  <a:srgbClr val="FF0000"/>
                </a:solidFill>
              </a:rPr>
              <a:t>c</a:t>
            </a:r>
            <a:r>
              <a:rPr b="1" lang="en">
                <a:solidFill>
                  <a:srgbClr val="0000FF"/>
                </a:solidFill>
              </a:rPr>
              <a:t>o</a:t>
            </a:r>
            <a:r>
              <a:rPr b="1" lang="en">
                <a:solidFill>
                  <a:srgbClr val="FFFF00"/>
                </a:solidFill>
              </a:rPr>
              <a:t>l</a:t>
            </a:r>
            <a:r>
              <a:rPr b="1" lang="en">
                <a:solidFill>
                  <a:srgbClr val="00FF00"/>
                </a:solidFill>
              </a:rPr>
              <a:t>o</a:t>
            </a:r>
            <a:r>
              <a:rPr b="1" lang="en">
                <a:solidFill>
                  <a:srgbClr val="FF9900"/>
                </a:solidFill>
              </a:rPr>
              <a:t>r</a:t>
            </a:r>
            <a:r>
              <a:rPr b="1" lang="en">
                <a:solidFill>
                  <a:srgbClr val="FF6B65"/>
                </a:solidFill>
              </a:rPr>
              <a:t>i</a:t>
            </a:r>
            <a:r>
              <a:rPr b="1" lang="en">
                <a:solidFill>
                  <a:schemeClr val="dk2"/>
                </a:solidFill>
              </a:rPr>
              <a:t>d</a:t>
            </a:r>
            <a:r>
              <a:rPr b="1" lang="en">
                <a:solidFill>
                  <a:srgbClr val="38761D"/>
                </a:solidFill>
              </a:rPr>
              <a:t>a</a:t>
            </a:r>
            <a:r>
              <a:rPr lang="en"/>
              <a:t>, con interfaces en las que predominan los </a:t>
            </a:r>
            <a:r>
              <a:rPr b="1" lang="en">
                <a:solidFill>
                  <a:srgbClr val="0000FF"/>
                </a:solidFill>
              </a:rPr>
              <a:t>colores del mar</a:t>
            </a:r>
            <a:r>
              <a:rPr lang="en"/>
              <a:t>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Incorpora efectos de sonido para varias de las acciones que el jugador realiza, para enriquecer la </a:t>
            </a:r>
            <a:r>
              <a:rPr b="1" lang="en"/>
              <a:t>experiencia</a:t>
            </a:r>
            <a:r>
              <a:rPr lang="en"/>
              <a:t>, así como música de fondo.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 principales personajes del juego son los animales marinos: peces y lobos marinos.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</a:t>
            </a:r>
            <a:r>
              <a:rPr b="1" lang="en"/>
              <a:t>Lobo Lino</a:t>
            </a:r>
            <a:r>
              <a:rPr lang="en"/>
              <a:t> es el personaje que acompaña al jugador durante todo su trayecto. Su aspecto amigable ayuda al jugador a sentirse más apoyado.</a:t>
            </a:r>
            <a:endParaRPr/>
          </a:p>
        </p:txBody>
      </p:sp>
      <p:sp>
        <p:nvSpPr>
          <p:cNvPr id="331" name="Google Shape;331;p44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Estética</a:t>
            </a:r>
            <a:endParaRPr/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84125" y="3285125"/>
            <a:ext cx="2097977" cy="18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</p:txBody>
      </p:sp>
      <p:pic>
        <p:nvPicPr>
          <p:cNvPr id="338" name="Google Shape;338;p45"/>
          <p:cNvPicPr preferRelativeResize="0"/>
          <p:nvPr/>
        </p:nvPicPr>
        <p:blipFill rotWithShape="1">
          <a:blip r:embed="rId3">
            <a:alphaModFix/>
          </a:blip>
          <a:srcRect b="0" l="9063" r="9063" t="14522"/>
          <a:stretch/>
        </p:blipFill>
        <p:spPr>
          <a:xfrm>
            <a:off x="1047750" y="1017725"/>
            <a:ext cx="7285174" cy="36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idx="2" type="subTitle"/>
          </p:nvPr>
        </p:nvSpPr>
        <p:spPr>
          <a:xfrm>
            <a:off x="276850" y="1231225"/>
            <a:ext cx="42972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Sistema operativo Android.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Pantalla, control táctil, giroscopio, vibración, altavoces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Música de fondo y efectos de sonido al interactuar.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Godot 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 y Github para el manejo de los repositorios</a:t>
            </a:r>
            <a:endParaRPr/>
          </a:p>
        </p:txBody>
      </p:sp>
      <p:sp>
        <p:nvSpPr>
          <p:cNvPr id="344" name="Google Shape;344;p46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</a:t>
            </a: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426" y="939800"/>
            <a:ext cx="3423600" cy="34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76174" y="1928825"/>
            <a:ext cx="1692126" cy="15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Progreso del juego</a:t>
            </a:r>
            <a:endParaRPr/>
          </a:p>
        </p:txBody>
      </p:sp>
      <p:sp>
        <p:nvSpPr>
          <p:cNvPr id="352" name="Google Shape;352;p47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idx="2" type="subTitle"/>
          </p:nvPr>
        </p:nvSpPr>
        <p:spPr>
          <a:xfrm>
            <a:off x="276850" y="1231225"/>
            <a:ext cx="5165100" cy="3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Nueva partida.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Mapa del Puerto de Mar del Plata.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Juego de exploración y obstáculos.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Juego de pesca.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Juego de escape del lobo.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Restaurante.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Tienda. </a:t>
            </a:r>
            <a:endParaRPr/>
          </a:p>
        </p:txBody>
      </p:sp>
      <p:sp>
        <p:nvSpPr>
          <p:cNvPr id="358" name="Google Shape;358;p4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Progreso del juego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3">
            <a:alphaModFix/>
          </a:blip>
          <a:srcRect b="0" l="8754" r="9123" t="0"/>
          <a:stretch/>
        </p:blipFill>
        <p:spPr>
          <a:xfrm>
            <a:off x="4030625" y="1231225"/>
            <a:ext cx="4923101" cy="28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 rotWithShape="1">
          <a:blip r:embed="rId4">
            <a:alphaModFix/>
          </a:blip>
          <a:srcRect b="0" l="8823" r="8716" t="0"/>
          <a:stretch/>
        </p:blipFill>
        <p:spPr>
          <a:xfrm>
            <a:off x="4030625" y="1231225"/>
            <a:ext cx="5002476" cy="29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</a:t>
            </a:r>
            <a:endParaRPr/>
          </a:p>
        </p:txBody>
      </p:sp>
      <p:sp>
        <p:nvSpPr>
          <p:cNvPr id="366" name="Google Shape;366;p49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367" name="Google Shape;3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25" y="1452150"/>
            <a:ext cx="2483568" cy="223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 txBox="1"/>
          <p:nvPr>
            <p:ph idx="2" type="subTitle"/>
          </p:nvPr>
        </p:nvSpPr>
        <p:spPr>
          <a:xfrm>
            <a:off x="713700" y="1017725"/>
            <a:ext cx="7716600" cy="15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juego transcurre en el puerto de Mar del Plata, uno de los puertos pesqueros y turísticos más importantes de Argentina.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través del mapa, el jugador sigue la historia del juego al seleccionar los distintos niveles, la tienda y el restaurante. </a:t>
            </a:r>
            <a:endParaRPr/>
          </a:p>
        </p:txBody>
      </p:sp>
      <p:sp>
        <p:nvSpPr>
          <p:cNvPr id="373" name="Google Shape;373;p50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374" name="Google Shape;374;p50"/>
          <p:cNvPicPr preferRelativeResize="0"/>
          <p:nvPr/>
        </p:nvPicPr>
        <p:blipFill rotWithShape="1">
          <a:blip r:embed="rId3">
            <a:alphaModFix/>
          </a:blip>
          <a:srcRect b="0" l="9203" r="8916" t="0"/>
          <a:stretch/>
        </p:blipFill>
        <p:spPr>
          <a:xfrm>
            <a:off x="2603500" y="2519225"/>
            <a:ext cx="3937001" cy="22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idx="2" type="subTitle"/>
          </p:nvPr>
        </p:nvSpPr>
        <p:spPr>
          <a:xfrm>
            <a:off x="4057975" y="1094550"/>
            <a:ext cx="49905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lobo Lino dará la bienvenida al jugador y lo invitará a comenzar su aventura con un viaje de exploración (minijuego de exploración)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Durante su viaje juntará los anzuelos necesarios para comenzar su pesca.</a:t>
            </a:r>
            <a:endParaRPr/>
          </a:p>
        </p:txBody>
      </p:sp>
      <p:sp>
        <p:nvSpPr>
          <p:cNvPr id="380" name="Google Shape;380;p51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381" name="Google Shape;3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99" y="1094550"/>
            <a:ext cx="3660175" cy="13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00" y="2596050"/>
            <a:ext cx="3643375" cy="14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4051" y="3286450"/>
            <a:ext cx="2214775" cy="15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idx="2" type="subTitle"/>
          </p:nvPr>
        </p:nvSpPr>
        <p:spPr>
          <a:xfrm>
            <a:off x="196700" y="1017725"/>
            <a:ext cx="3649800" cy="3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</a:t>
            </a:r>
            <a:r>
              <a:rPr lang="en"/>
              <a:t>on los anzuelos disponibles, el jugador ahora puede cumplir con las órdenes de pescados de los restaurantes.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</a:t>
            </a:r>
            <a:r>
              <a:rPr lang="en"/>
              <a:t>l jugador vuelve al mapa y ya puede pescar (minijuego de pesca). </a:t>
            </a:r>
            <a:endParaRPr/>
          </a:p>
        </p:txBody>
      </p:sp>
      <p:sp>
        <p:nvSpPr>
          <p:cNvPr id="389" name="Google Shape;389;p52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390" name="Google Shape;390;p52"/>
          <p:cNvPicPr preferRelativeResize="0"/>
          <p:nvPr/>
        </p:nvPicPr>
        <p:blipFill rotWithShape="1">
          <a:blip r:embed="rId3">
            <a:alphaModFix/>
          </a:blip>
          <a:srcRect b="0" l="8355" r="8338" t="0"/>
          <a:stretch/>
        </p:blipFill>
        <p:spPr>
          <a:xfrm>
            <a:off x="3984625" y="1564125"/>
            <a:ext cx="4757874" cy="26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38" y="3676768"/>
            <a:ext cx="3018125" cy="107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ÍNDICE</a:t>
            </a:r>
            <a:endParaRPr/>
          </a:p>
        </p:txBody>
      </p:sp>
      <p:sp>
        <p:nvSpPr>
          <p:cNvPr id="259" name="Google Shape;259;p35"/>
          <p:cNvSpPr txBox="1"/>
          <p:nvPr>
            <p:ph idx="3" type="subTitle"/>
          </p:nvPr>
        </p:nvSpPr>
        <p:spPr>
          <a:xfrm>
            <a:off x="713225" y="1942925"/>
            <a:ext cx="24861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260" name="Google Shape;260;p35"/>
          <p:cNvSpPr txBox="1"/>
          <p:nvPr>
            <p:ph idx="1" type="subTitle"/>
          </p:nvPr>
        </p:nvSpPr>
        <p:spPr>
          <a:xfrm>
            <a:off x="3328950" y="1942925"/>
            <a:ext cx="24861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Tétrada elemental</a:t>
            </a:r>
            <a:endParaRPr/>
          </a:p>
        </p:txBody>
      </p:sp>
      <p:sp>
        <p:nvSpPr>
          <p:cNvPr id="261" name="Google Shape;261;p35"/>
          <p:cNvSpPr txBox="1"/>
          <p:nvPr>
            <p:ph idx="5" type="subTitle"/>
          </p:nvPr>
        </p:nvSpPr>
        <p:spPr>
          <a:xfrm>
            <a:off x="3328950" y="3750250"/>
            <a:ext cx="2486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negocios</a:t>
            </a:r>
            <a:endParaRPr/>
          </a:p>
        </p:txBody>
      </p:sp>
      <p:sp>
        <p:nvSpPr>
          <p:cNvPr id="262" name="Google Shape;262;p35"/>
          <p:cNvSpPr txBox="1"/>
          <p:nvPr>
            <p:ph idx="7" type="subTitle"/>
          </p:nvPr>
        </p:nvSpPr>
        <p:spPr>
          <a:xfrm>
            <a:off x="713225" y="3723950"/>
            <a:ext cx="24861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</a:t>
            </a:r>
            <a:endParaRPr/>
          </a:p>
        </p:txBody>
      </p:sp>
      <p:sp>
        <p:nvSpPr>
          <p:cNvPr id="263" name="Google Shape;263;p35"/>
          <p:cNvSpPr txBox="1"/>
          <p:nvPr>
            <p:ph idx="9" type="title"/>
          </p:nvPr>
        </p:nvSpPr>
        <p:spPr>
          <a:xfrm>
            <a:off x="1436675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4" name="Google Shape;264;p35"/>
          <p:cNvSpPr txBox="1"/>
          <p:nvPr>
            <p:ph idx="13" type="title"/>
          </p:nvPr>
        </p:nvSpPr>
        <p:spPr>
          <a:xfrm>
            <a:off x="405240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5" name="Google Shape;265;p35"/>
          <p:cNvSpPr txBox="1"/>
          <p:nvPr>
            <p:ph idx="14" type="title"/>
          </p:nvPr>
        </p:nvSpPr>
        <p:spPr>
          <a:xfrm>
            <a:off x="1436725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6" name="Google Shape;266;p35"/>
          <p:cNvSpPr txBox="1"/>
          <p:nvPr>
            <p:ph idx="15" type="title"/>
          </p:nvPr>
        </p:nvSpPr>
        <p:spPr>
          <a:xfrm>
            <a:off x="40524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7" name="Google Shape;267;p35"/>
          <p:cNvSpPr txBox="1"/>
          <p:nvPr>
            <p:ph idx="1" type="subTitle"/>
          </p:nvPr>
        </p:nvSpPr>
        <p:spPr>
          <a:xfrm>
            <a:off x="5944675" y="1942925"/>
            <a:ext cx="2486100" cy="7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Progreso del juego</a:t>
            </a:r>
            <a:endParaRPr/>
          </a:p>
        </p:txBody>
      </p:sp>
      <p:sp>
        <p:nvSpPr>
          <p:cNvPr id="268" name="Google Shape;268;p35"/>
          <p:cNvSpPr txBox="1"/>
          <p:nvPr>
            <p:ph idx="5" type="subTitle"/>
          </p:nvPr>
        </p:nvSpPr>
        <p:spPr>
          <a:xfrm>
            <a:off x="5944675" y="3750250"/>
            <a:ext cx="2486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269" name="Google Shape;269;p35"/>
          <p:cNvSpPr txBox="1"/>
          <p:nvPr>
            <p:ph idx="13" type="title"/>
          </p:nvPr>
        </p:nvSpPr>
        <p:spPr>
          <a:xfrm>
            <a:off x="6668125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0" name="Google Shape;270;p35"/>
          <p:cNvSpPr txBox="1"/>
          <p:nvPr>
            <p:ph idx="15" type="title"/>
          </p:nvPr>
        </p:nvSpPr>
        <p:spPr>
          <a:xfrm>
            <a:off x="6668125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/>
          <p:nvPr>
            <p:ph idx="2" type="subTitle"/>
          </p:nvPr>
        </p:nvSpPr>
        <p:spPr>
          <a:xfrm>
            <a:off x="713225" y="1017725"/>
            <a:ext cx="4146000" cy="24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Cuando vuelve al mapa, el lobo Lino pide ayuda al jugador, ya que uno de sus lobos amigos se ha ido muy lejos del puerto.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jugador ayuda al lobo a esquivar los obstáculos y las redes de pesca.</a:t>
            </a:r>
            <a:endParaRPr/>
          </a:p>
        </p:txBody>
      </p:sp>
      <p:sp>
        <p:nvSpPr>
          <p:cNvPr id="397" name="Google Shape;397;p53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3759425"/>
            <a:ext cx="2812925" cy="9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550" y="2671625"/>
            <a:ext cx="2857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525" y="2671625"/>
            <a:ext cx="2857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50" y="3759426"/>
            <a:ext cx="2755419" cy="9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7500" y="1017728"/>
            <a:ext cx="4088276" cy="24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idx="2" type="subTitle"/>
          </p:nvPr>
        </p:nvSpPr>
        <p:spPr>
          <a:xfrm>
            <a:off x="713225" y="1187525"/>
            <a:ext cx="3873600" cy="20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jugador ahora comienza a recaudar dinero mediante la venta de pescados y ayudando a los amigos del lobo Lino a escapar.</a:t>
            </a:r>
            <a:endParaRPr/>
          </a:p>
        </p:txBody>
      </p:sp>
      <p:sp>
        <p:nvSpPr>
          <p:cNvPr id="408" name="Google Shape;408;p54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81025"/>
            <a:ext cx="3089600" cy="10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150" y="3481022"/>
            <a:ext cx="3089600" cy="1095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0050" y="1098537"/>
            <a:ext cx="3873724" cy="2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idx="2" type="subTitle"/>
          </p:nvPr>
        </p:nvSpPr>
        <p:spPr>
          <a:xfrm>
            <a:off x="713225" y="1270925"/>
            <a:ext cx="3873600" cy="30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 llegar a la tienda, el jugador compra los anzuelos, las mejoras, y finalmente los coleccionables.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jugador entonces continúa con su aventura, juntando monedas y cumpliendo con las órdenes de los restaurantes.</a:t>
            </a:r>
            <a:endParaRPr/>
          </a:p>
        </p:txBody>
      </p:sp>
      <p:sp>
        <p:nvSpPr>
          <p:cNvPr id="417" name="Google Shape;417;p55"/>
          <p:cNvSpPr txBox="1"/>
          <p:nvPr>
            <p:ph type="title"/>
          </p:nvPr>
        </p:nvSpPr>
        <p:spPr>
          <a:xfrm>
            <a:off x="713225" y="445025"/>
            <a:ext cx="78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Narrativa mediante el desarrollo argumental</a:t>
            </a:r>
            <a:endParaRPr/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225" y="1170125"/>
            <a:ext cx="4252376" cy="2526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negocios</a:t>
            </a:r>
            <a:endParaRPr/>
          </a:p>
        </p:txBody>
      </p:sp>
      <p:sp>
        <p:nvSpPr>
          <p:cNvPr id="424" name="Google Shape;424;p56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idx="2" type="subTitle"/>
          </p:nvPr>
        </p:nvSpPr>
        <p:spPr>
          <a:xfrm>
            <a:off x="713225" y="1245800"/>
            <a:ext cx="3477900" cy="30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El juego es </a:t>
            </a:r>
            <a:r>
              <a:rPr b="1" lang="en" sz="1500"/>
              <a:t>free-to-play.</a:t>
            </a:r>
            <a:endParaRPr b="1"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Publicidades al comenzar los minijuegos y ganarlos.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Desarrollo del restaurante.</a:t>
            </a:r>
            <a:endParaRPr sz="1500"/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Las futuras inversiones en el juego son para el desarrollo de nuevos niveles y arte profesional.</a:t>
            </a:r>
            <a:endParaRPr sz="1500"/>
          </a:p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negocios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525" y="1170125"/>
            <a:ext cx="4648077" cy="316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  <p:sp>
        <p:nvSpPr>
          <p:cNvPr id="437" name="Google Shape;437;p58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 txBox="1"/>
          <p:nvPr>
            <p:ph idx="2" type="subTitle"/>
          </p:nvPr>
        </p:nvSpPr>
        <p:spPr>
          <a:xfrm>
            <a:off x="276850" y="1231225"/>
            <a:ext cx="8494800" cy="3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 este trabajo, analizamos todos los aspectos que componen al videojuego de Mardel Puerto.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 logró una coordinación entre los integrantes del equipo y la cátedra para llegar a un desarrollo completo.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 mayores dificultades estuvieron concentradas en la necesidad de aprender a usar Godot a medida que se desarrollaba el juego, y la gestión de los tiempos para cumplir con los tiempos del cronograma.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</a:t>
            </a:r>
            <a:r>
              <a:rPr lang="en"/>
              <a:t>l minijuego de restaurante no se implementó por la baja de nuestro compañero Juan Federico. Se mantuvo la entidad del restaurante al darle una jugabilidad: vender los pescados típicos del Puerto de Mar del Plata. </a:t>
            </a:r>
            <a:endParaRPr/>
          </a:p>
        </p:txBody>
      </p:sp>
      <p:sp>
        <p:nvSpPr>
          <p:cNvPr id="443" name="Google Shape;443;p5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Conclusión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0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¡Gracias!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¿Preguntas?</a:t>
            </a:r>
            <a:endParaRPr sz="6000"/>
          </a:p>
        </p:txBody>
      </p:sp>
      <p:pic>
        <p:nvPicPr>
          <p:cNvPr id="449" name="Google Shape;4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6900" y="2687494"/>
            <a:ext cx="2459150" cy="22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9425" y="2687494"/>
            <a:ext cx="2459150" cy="22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sp>
        <p:nvSpPr>
          <p:cNvPr id="276" name="Google Shape;276;p36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idx="2" type="subTitle"/>
          </p:nvPr>
        </p:nvSpPr>
        <p:spPr>
          <a:xfrm>
            <a:off x="276850" y="1231225"/>
            <a:ext cx="5165100" cy="35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Mardel Puerto </a:t>
            </a:r>
            <a:r>
              <a:rPr lang="en"/>
              <a:t>es un prototipo</a:t>
            </a:r>
            <a:r>
              <a:rPr lang="en"/>
              <a:t> de videojuego diseñado durante la cátedra de Ingeniería en Videojuegos para Android.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Sigue la historia de un joven empresario que busca emprender negocios en el puerto de Mar del Plata.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juego incorpora varias diversas mecánicas a través de sus tres minijuegos: </a:t>
            </a:r>
            <a:r>
              <a:rPr b="1" lang="en"/>
              <a:t>“Exploración y obstáculos”</a:t>
            </a:r>
            <a:r>
              <a:rPr lang="en"/>
              <a:t>, </a:t>
            </a:r>
            <a:r>
              <a:rPr b="1" lang="en"/>
              <a:t>“Escape de Lobo” </a:t>
            </a:r>
            <a:r>
              <a:rPr lang="en"/>
              <a:t>y</a:t>
            </a:r>
            <a:r>
              <a:rPr b="1" lang="en"/>
              <a:t> “Minijuego de Pesca” .</a:t>
            </a:r>
            <a:endParaRPr b="1"/>
          </a:p>
        </p:txBody>
      </p:sp>
      <p:sp>
        <p:nvSpPr>
          <p:cNvPr id="282" name="Google Shape;282;p3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650" y="1433050"/>
            <a:ext cx="3397224" cy="200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2" type="subTitle"/>
          </p:nvPr>
        </p:nvSpPr>
        <p:spPr>
          <a:xfrm>
            <a:off x="276850" y="1231225"/>
            <a:ext cx="5165100" cy="29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El juego fue desarrollado durante el transcurso de dos meses.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 cambios se registraron a través de un repositorio en GitHub.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Cada miembro se encargó del desarrollo de un minijuego y todos contribuyeron para las partes en común.</a:t>
            </a:r>
            <a:endParaRPr/>
          </a:p>
        </p:txBody>
      </p:sp>
      <p:sp>
        <p:nvSpPr>
          <p:cNvPr id="289" name="Google Shape;289;p38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76" y="445025"/>
            <a:ext cx="3133425" cy="43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idx="2" type="subTitle"/>
          </p:nvPr>
        </p:nvSpPr>
        <p:spPr>
          <a:xfrm>
            <a:off x="4895800" y="1245800"/>
            <a:ext cx="4079700" cy="29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Fue desarrollado con Godot, usando GLES2.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Incorpora arte propio junto con recursos gráficos y de sonido con licencia abierta.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Busca presentar una interfaz y una experiencia de juego amena y colorida.</a:t>
            </a:r>
            <a:endParaRPr/>
          </a:p>
        </p:txBody>
      </p:sp>
      <p:sp>
        <p:nvSpPr>
          <p:cNvPr id="296" name="Google Shape;296;p39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Descripción del proyecto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50" y="1091350"/>
            <a:ext cx="4823775" cy="32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2714550" y="2544001"/>
            <a:ext cx="3714900" cy="15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Tétrada elemental</a:t>
            </a:r>
            <a:endParaRPr/>
          </a:p>
        </p:txBody>
      </p:sp>
      <p:sp>
        <p:nvSpPr>
          <p:cNvPr id="303" name="Google Shape;303;p40"/>
          <p:cNvSpPr txBox="1"/>
          <p:nvPr>
            <p:ph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idx="2" type="subTitle"/>
          </p:nvPr>
        </p:nvSpPr>
        <p:spPr>
          <a:xfrm>
            <a:off x="26025" y="2390100"/>
            <a:ext cx="42972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Juego de </a:t>
            </a:r>
            <a:r>
              <a:rPr b="1" lang="en" sz="1700" u="sng"/>
              <a:t>exploración</a:t>
            </a:r>
            <a:r>
              <a:rPr lang="en" sz="1700" u="sng"/>
              <a:t> y </a:t>
            </a:r>
            <a:r>
              <a:rPr b="1" lang="en" sz="1700" u="sng"/>
              <a:t>obstáculos</a:t>
            </a:r>
            <a:endParaRPr b="1" sz="17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 </a:t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 rotWithShape="1">
          <a:blip r:embed="rId3">
            <a:alphaModFix/>
          </a:blip>
          <a:srcRect b="0" l="9012" r="8459" t="0"/>
          <a:stretch/>
        </p:blipFill>
        <p:spPr>
          <a:xfrm rot="5400000">
            <a:off x="3180138" y="1343586"/>
            <a:ext cx="4217973" cy="24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 rotWithShape="1">
          <a:blip r:embed="rId4">
            <a:alphaModFix/>
          </a:blip>
          <a:srcRect b="0" l="8731" r="9052" t="0"/>
          <a:stretch/>
        </p:blipFill>
        <p:spPr>
          <a:xfrm rot="5400000">
            <a:off x="5692350" y="1333825"/>
            <a:ext cx="4222750" cy="24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idx="2" type="subTitle"/>
          </p:nvPr>
        </p:nvSpPr>
        <p:spPr>
          <a:xfrm>
            <a:off x="0" y="1017725"/>
            <a:ext cx="2069700" cy="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Juego de </a:t>
            </a:r>
            <a:r>
              <a:rPr b="1" lang="en" sz="1700" u="sng"/>
              <a:t>pesca</a:t>
            </a:r>
            <a:endParaRPr b="1" sz="1700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Mecánicas </a:t>
            </a:r>
            <a:endParaRPr/>
          </a:p>
        </p:txBody>
      </p:sp>
      <p:pic>
        <p:nvPicPr>
          <p:cNvPr id="318" name="Google Shape;318;p42"/>
          <p:cNvPicPr preferRelativeResize="0"/>
          <p:nvPr/>
        </p:nvPicPr>
        <p:blipFill rotWithShape="1">
          <a:blip r:embed="rId3">
            <a:alphaModFix/>
          </a:blip>
          <a:srcRect b="0" l="8355" r="8338" t="0"/>
          <a:stretch/>
        </p:blipFill>
        <p:spPr>
          <a:xfrm>
            <a:off x="1587725" y="1495525"/>
            <a:ext cx="6000751" cy="3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